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9" r:id="rId4"/>
    <p:sldId id="260" r:id="rId5"/>
    <p:sldId id="261" r:id="rId6"/>
    <p:sldId id="262" r:id="rId7"/>
    <p:sldId id="266" r:id="rId8"/>
  </p:sldIdLst>
  <p:sldSz cx="9144000" cy="5143500" type="screen16x9"/>
  <p:notesSz cx="6858000" cy="9144000"/>
  <p:embeddedFontLst>
    <p:embeddedFont>
      <p:font typeface="Lato Hairline" panose="020B0604020202020204" charset="0"/>
      <p:regular r:id="rId10"/>
      <p:bold r:id="rId11"/>
      <p:italic r:id="rId12"/>
      <p:boldItalic r:id="rId13"/>
    </p:embeddedFont>
    <p:embeddedFont>
      <p:font typeface="Lato Light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3766CA-5525-41E3-BA8D-DB98ADE5C4A8}">
  <a:tblStyle styleId="{833766CA-5525-41E3-BA8D-DB98ADE5C4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28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g>
</file>

<file path=ppt/media/image10.jpeg>
</file>

<file path=ppt/media/image11.jpeg>
</file>

<file path=ppt/media/image12.png>
</file>

<file path=ppt/media/image13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682803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977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670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7224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2447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342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617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230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2483350" y="836125"/>
            <a:ext cx="4177200" cy="34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sz="2400" i="1">
                <a:solidFill>
                  <a:srgbClr val="FFFFFF"/>
                </a:solidFill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sz="2400" i="1">
                <a:solidFill>
                  <a:srgbClr val="FFFFFF"/>
                </a:solidFill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sz="2400" i="1">
                <a:solidFill>
                  <a:srgbClr val="FFFFFF"/>
                </a:solidFill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sz="2400" i="1">
                <a:solidFill>
                  <a:srgbClr val="FFFFFF"/>
                </a:solidFill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sz="24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BÀI 7: CÔNG DÂN VỚI CÁC QUYỀN DÂN CHỦ</a:t>
            </a:r>
            <a:endParaRPr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vi-V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Quyền bầu cử và quyền ứng cử vào các cơ quan đại biểu của nhân dân</a:t>
            </a:r>
            <a:endParaRPr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457200" y="1297425"/>
            <a:ext cx="3798916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lphaLcPeriod"/>
            </a:pPr>
            <a:r>
              <a:rPr lang="en-US" sz="1200" b="1" dirty="0" err="1" smtClean="0"/>
              <a:t>Khái</a:t>
            </a:r>
            <a:r>
              <a:rPr lang="en-US" sz="1200" b="1" dirty="0" smtClean="0"/>
              <a:t> </a:t>
            </a:r>
            <a:r>
              <a:rPr lang="en-US" sz="1200" b="1" dirty="0" err="1" smtClean="0"/>
              <a:t>niệm</a:t>
            </a:r>
            <a:r>
              <a:rPr lang="en-US" sz="1200" b="1" dirty="0" smtClean="0"/>
              <a:t>:</a:t>
            </a:r>
          </a:p>
          <a:p>
            <a:pPr marL="171450" lvl="0" indent="-171450">
              <a:buClr>
                <a:schemeClr val="dk1"/>
              </a:buClr>
              <a:buSzPts val="1100"/>
              <a:buFontTx/>
              <a:buChar char="-"/>
            </a:pPr>
            <a:r>
              <a:rPr lang="vi-VN" sz="1200" dirty="0" smtClean="0"/>
              <a:t>quyền </a:t>
            </a:r>
            <a:r>
              <a:rPr lang="vi-VN" sz="1200" dirty="0"/>
              <a:t>dân chủ cơ bản của công </a:t>
            </a:r>
            <a:r>
              <a:rPr lang="vi-VN" sz="1200" dirty="0" smtClean="0"/>
              <a:t>dân</a:t>
            </a:r>
            <a:r>
              <a:rPr lang="en-US" sz="1200" dirty="0" smtClean="0"/>
              <a:t>.</a:t>
            </a:r>
          </a:p>
          <a:p>
            <a:pPr marL="171450" lvl="0" indent="-171450">
              <a:buClr>
                <a:schemeClr val="dk1"/>
              </a:buClr>
              <a:buSzPts val="1100"/>
              <a:buFontTx/>
              <a:buChar char="-"/>
            </a:pPr>
            <a:r>
              <a:rPr lang="vi-VN" sz="1200" dirty="0"/>
              <a:t>nhân dân thực thi hình thức dân chủ gián tiếp ở từng địa phương và trong phạm vi cả nước.</a:t>
            </a:r>
            <a:endParaRPr sz="1200" dirty="0"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2"/>
          </p:nvPr>
        </p:nvSpPr>
        <p:spPr>
          <a:xfrm>
            <a:off x="457200" y="3823850"/>
            <a:ext cx="5511300" cy="11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rgbClr val="B45F06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Káº¿t quáº£ hÃ¬nh áº£nh cho báº§u cá»­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9962" y="1508037"/>
            <a:ext cx="3234732" cy="242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324302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1155CC"/>
                </a:solidFill>
              </a:rPr>
              <a:t>b</a:t>
            </a:r>
            <a:r>
              <a:rPr lang="en" sz="3600" dirty="0" smtClean="0">
                <a:solidFill>
                  <a:srgbClr val="1155CC"/>
                </a:solidFill>
              </a:rPr>
              <a:t>.</a:t>
            </a:r>
            <a:endParaRPr sz="3600" dirty="0">
              <a:solidFill>
                <a:srgbClr val="1155C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Nội dung quyền bầu cử và ứng cử vào các cơ quan đại biểu của nhân dân</a:t>
            </a:r>
            <a:endParaRPr sz="3600" dirty="0"/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1" y="0"/>
            <a:ext cx="9144000" cy="7232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Người có quyền bầu cử và ứng cử 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9" name="Google Shape;89;p17"/>
          <p:cNvSpPr txBox="1">
            <a:spLocks noGrp="1"/>
          </p:cNvSpPr>
          <p:nvPr>
            <p:ph type="sldNum" idx="12"/>
          </p:nvPr>
        </p:nvSpPr>
        <p:spPr>
          <a:xfrm>
            <a:off x="4258648" y="4673651"/>
            <a:ext cx="587702" cy="820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872836" y="615142"/>
            <a:ext cx="80799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18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21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</a:p>
          <a:p>
            <a:pPr marL="285750" indent="-285750">
              <a:buFontTx/>
              <a:buChar char="-"/>
            </a:pPr>
            <a:r>
              <a:rPr lang="vi-V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Những trường hợp không được thực hiện quyền bầu cử gồm</a:t>
            </a:r>
            <a:r>
              <a:rPr lang="vi-VN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b="1" u="sng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+) 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đang bị tước quyền bầu cử theo bản án, quyết định của Tòa án đã có hiệu lực pháp 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+)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đang phải chấp hành hình phạt 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tù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+)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mất năng lực hành vi dân 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2050" name="Picture 2" descr="Káº¿t quáº£ hÃ¬nh áº£nh cho báº§u cá»­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448" y="2099688"/>
            <a:ext cx="4095924" cy="2875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áº¿t quáº£ hÃ¬nh áº£nh cho báº§u cá»­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564" y="2022325"/>
            <a:ext cx="3931334" cy="2952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457199" y="1348975"/>
            <a:ext cx="6641869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i="1" dirty="0" smtClean="0">
                <a:solidFill>
                  <a:srgbClr val="FF0000"/>
                </a:solidFill>
              </a:rPr>
              <a:t>Cách thực hiện quyền bầu cử và ứng cử của công dân</a:t>
            </a:r>
            <a:endParaRPr sz="3200" i="1" dirty="0">
              <a:solidFill>
                <a:srgbClr val="FF0000"/>
              </a:solidFill>
            </a:endParaRPr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1197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i="1" dirty="0" err="1"/>
              <a:t>N</a:t>
            </a:r>
            <a:r>
              <a:rPr lang="en-US" i="1" dirty="0" err="1" smtClean="0"/>
              <a:t>guyên</a:t>
            </a:r>
            <a:r>
              <a:rPr lang="en-US" i="1" dirty="0" smtClean="0"/>
              <a:t> </a:t>
            </a:r>
            <a:r>
              <a:rPr lang="en-US" i="1" dirty="0" err="1"/>
              <a:t>tắc</a:t>
            </a:r>
            <a:r>
              <a:rPr lang="en-US" i="1" dirty="0"/>
              <a:t> </a:t>
            </a:r>
            <a:r>
              <a:rPr lang="en-US" i="1" dirty="0" err="1"/>
              <a:t>phổ</a:t>
            </a:r>
            <a:r>
              <a:rPr lang="en-US" i="1" dirty="0"/>
              <a:t> </a:t>
            </a:r>
            <a:r>
              <a:rPr lang="en-US" i="1" dirty="0" err="1" smtClean="0"/>
              <a:t>thông</a:t>
            </a:r>
            <a:endParaRPr lang="en-US" i="1" dirty="0" smtClean="0"/>
          </a:p>
          <a:p>
            <a:pPr lvl="0"/>
            <a:r>
              <a:rPr lang="en-US" i="1" dirty="0" err="1"/>
              <a:t>B</a:t>
            </a:r>
            <a:r>
              <a:rPr lang="en-US" i="1" dirty="0" err="1" smtClean="0"/>
              <a:t>ình</a:t>
            </a:r>
            <a:r>
              <a:rPr lang="en-US" i="1" dirty="0" smtClean="0"/>
              <a:t> </a:t>
            </a:r>
            <a:r>
              <a:rPr lang="en-US" i="1" dirty="0" err="1" smtClean="0"/>
              <a:t>đẳng</a:t>
            </a:r>
            <a:endParaRPr lang="en-US" i="1" dirty="0" smtClean="0"/>
          </a:p>
          <a:p>
            <a:pPr lvl="0"/>
            <a:r>
              <a:rPr lang="en-US" i="1" dirty="0" err="1"/>
              <a:t>T</a:t>
            </a:r>
            <a:r>
              <a:rPr lang="en-US" i="1" dirty="0" err="1" smtClean="0"/>
              <a:t>rực</a:t>
            </a:r>
            <a:r>
              <a:rPr lang="en-US" i="1" dirty="0" smtClean="0"/>
              <a:t> </a:t>
            </a:r>
            <a:r>
              <a:rPr lang="en-US" i="1" dirty="0" err="1"/>
              <a:t>tiếp</a:t>
            </a:r>
            <a:endParaRPr dirty="0"/>
          </a:p>
          <a:p>
            <a:pPr lvl="0">
              <a:spcBef>
                <a:spcPts val="0"/>
              </a:spcBef>
            </a:pPr>
            <a:r>
              <a:rPr lang="en-US" i="1" dirty="0" err="1"/>
              <a:t>B</a:t>
            </a:r>
            <a:r>
              <a:rPr lang="en-US" i="1" dirty="0" err="1" smtClean="0"/>
              <a:t>ỏ</a:t>
            </a:r>
            <a:r>
              <a:rPr lang="en-US" i="1" dirty="0" smtClean="0"/>
              <a:t> </a:t>
            </a:r>
            <a:r>
              <a:rPr lang="en-US" i="1" dirty="0" err="1"/>
              <a:t>phiếu</a:t>
            </a:r>
            <a:r>
              <a:rPr lang="en-US" i="1" dirty="0"/>
              <a:t> </a:t>
            </a:r>
            <a:r>
              <a:rPr lang="en-US" i="1" dirty="0" err="1"/>
              <a:t>kín</a:t>
            </a:r>
            <a:r>
              <a:rPr lang="en" dirty="0" smtClean="0"/>
              <a:t> </a:t>
            </a:r>
            <a:endParaRPr dirty="0"/>
          </a:p>
        </p:txBody>
      </p:sp>
      <p:sp>
        <p:nvSpPr>
          <p:cNvPr id="96" name="Google Shape;96;p1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ctrTitle" idx="4294967295"/>
          </p:nvPr>
        </p:nvSpPr>
        <p:spPr>
          <a:xfrm>
            <a:off x="2524850" y="2345350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Big concept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4294967295"/>
          </p:nvPr>
        </p:nvSpPr>
        <p:spPr>
          <a:xfrm>
            <a:off x="2524850" y="3411555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Bring the attention of your audience over a key concept using icons or illustrations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03" name="Google Shape;103;p19"/>
          <p:cNvSpPr/>
          <p:nvPr/>
        </p:nvSpPr>
        <p:spPr>
          <a:xfrm>
            <a:off x="4752245" y="839202"/>
            <a:ext cx="1343513" cy="1361401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 rot="1472949">
            <a:off x="3530682" y="1518930"/>
            <a:ext cx="785493" cy="76515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4492396" y="709100"/>
            <a:ext cx="343890" cy="334173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 rot="2487341">
            <a:off x="4271227" y="2225434"/>
            <a:ext cx="244676" cy="23776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7" name="Google Shape;107;p1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Quy trình bỏ phiếu bầu đại biểu Quốc hội, HĐN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704" y="-57344"/>
            <a:ext cx="9144000" cy="5143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title" idx="4294967295"/>
          </p:nvPr>
        </p:nvSpPr>
        <p:spPr>
          <a:xfrm>
            <a:off x="2194950" y="104328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Thanks for watching</a:t>
            </a:r>
            <a:endParaRPr sz="4000" dirty="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Google Shape;137;p23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7</a:t>
            </a:fld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223</Words>
  <Application>Microsoft Office PowerPoint</Application>
  <PresentationFormat>On-screen Show (16:9)</PresentationFormat>
  <Paragraphs>27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Lato Hairline</vt:lpstr>
      <vt:lpstr>Lato Light</vt:lpstr>
      <vt:lpstr>Arial</vt:lpstr>
      <vt:lpstr>Times New Roman</vt:lpstr>
      <vt:lpstr>Eglamour template</vt:lpstr>
      <vt:lpstr>BÀI 7: CÔNG DÂN VỚI CÁC QUYỀN DÂN CHỦ</vt:lpstr>
      <vt:lpstr>1. Quyền bầu cử và quyền ứng cử vào các cơ quan đại biểu của nhân dân</vt:lpstr>
      <vt:lpstr>b. Nội dung quyền bầu cử và ứng cử vào các cơ quan đại biểu của nhân dân</vt:lpstr>
      <vt:lpstr>PowerPoint Presentation</vt:lpstr>
      <vt:lpstr>Cách thực hiện quyền bầu cử và ứng cử của công dân</vt:lpstr>
      <vt:lpstr>Big concept</vt:lpstr>
      <vt:lpstr>Thanks for watching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7: CÔNG DÂN VỚI CÁC QUYỀN DÂN CHỦ</dc:title>
  <dc:creator>Admin</dc:creator>
  <cp:lastModifiedBy>Hiệp Nguyễn Văn</cp:lastModifiedBy>
  <cp:revision>6</cp:revision>
  <dcterms:modified xsi:type="dcterms:W3CDTF">2019-01-14T16:33:46Z</dcterms:modified>
</cp:coreProperties>
</file>